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6"/>
  </p:notesMasterIdLst>
  <p:handoutMasterIdLst>
    <p:handoutMasterId r:id="rId77"/>
  </p:handoutMasterIdLst>
  <p:sldIdLst>
    <p:sldId id="257" r:id="rId3"/>
    <p:sldId id="270" r:id="rId4"/>
    <p:sldId id="258" r:id="rId5"/>
    <p:sldId id="259" r:id="rId6"/>
    <p:sldId id="260" r:id="rId7"/>
    <p:sldId id="261" r:id="rId8"/>
    <p:sldId id="271" r:id="rId9"/>
    <p:sldId id="272" r:id="rId10"/>
    <p:sldId id="273" r:id="rId11"/>
    <p:sldId id="274" r:id="rId12"/>
    <p:sldId id="262" r:id="rId13"/>
    <p:sldId id="277" r:id="rId14"/>
    <p:sldId id="302" r:id="rId15"/>
    <p:sldId id="281" r:id="rId16"/>
    <p:sldId id="265" r:id="rId17"/>
    <p:sldId id="282" r:id="rId18"/>
    <p:sldId id="303" r:id="rId19"/>
    <p:sldId id="267" r:id="rId20"/>
    <p:sldId id="283" r:id="rId21"/>
    <p:sldId id="284" r:id="rId22"/>
    <p:sldId id="286" r:id="rId23"/>
    <p:sldId id="287" r:id="rId24"/>
    <p:sldId id="288" r:id="rId25"/>
    <p:sldId id="289" r:id="rId26"/>
    <p:sldId id="295" r:id="rId27"/>
    <p:sldId id="355" r:id="rId28"/>
    <p:sldId id="304" r:id="rId29"/>
    <p:sldId id="296" r:id="rId30"/>
    <p:sldId id="297" r:id="rId31"/>
    <p:sldId id="298" r:id="rId32"/>
    <p:sldId id="363" r:id="rId33"/>
    <p:sldId id="306" r:id="rId34"/>
    <p:sldId id="299" r:id="rId35"/>
    <p:sldId id="300" r:id="rId36"/>
    <p:sldId id="307" r:id="rId37"/>
    <p:sldId id="309" r:id="rId38"/>
    <p:sldId id="310" r:id="rId39"/>
    <p:sldId id="268" r:id="rId40"/>
    <p:sldId id="311" r:id="rId41"/>
    <p:sldId id="312" r:id="rId42"/>
    <p:sldId id="313" r:id="rId43"/>
    <p:sldId id="316" r:id="rId44"/>
    <p:sldId id="319" r:id="rId45"/>
    <p:sldId id="320" r:id="rId46"/>
    <p:sldId id="321" r:id="rId47"/>
    <p:sldId id="322" r:id="rId48"/>
    <p:sldId id="361" r:id="rId49"/>
    <p:sldId id="324" r:id="rId50"/>
    <p:sldId id="325" r:id="rId51"/>
    <p:sldId id="326" r:id="rId52"/>
    <p:sldId id="327" r:id="rId53"/>
    <p:sldId id="329" r:id="rId54"/>
    <p:sldId id="332" r:id="rId55"/>
    <p:sldId id="333" r:id="rId56"/>
    <p:sldId id="334" r:id="rId57"/>
    <p:sldId id="335" r:id="rId58"/>
    <p:sldId id="336" r:id="rId59"/>
    <p:sldId id="337" r:id="rId60"/>
    <p:sldId id="340" r:id="rId61"/>
    <p:sldId id="341" r:id="rId62"/>
    <p:sldId id="346" r:id="rId63"/>
    <p:sldId id="347" r:id="rId64"/>
    <p:sldId id="348" r:id="rId65"/>
    <p:sldId id="350" r:id="rId66"/>
    <p:sldId id="351" r:id="rId67"/>
    <p:sldId id="352" r:id="rId68"/>
    <p:sldId id="354" r:id="rId69"/>
    <p:sldId id="362" r:id="rId70"/>
    <p:sldId id="353" r:id="rId71"/>
    <p:sldId id="356" r:id="rId72"/>
    <p:sldId id="357" r:id="rId73"/>
    <p:sldId id="358" r:id="rId74"/>
    <p:sldId id="35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7528" autoAdjust="0"/>
  </p:normalViewPr>
  <p:slideViewPr>
    <p:cSldViewPr snapToGrid="0">
      <p:cViewPr varScale="1">
        <p:scale>
          <a:sx n="77" d="100"/>
          <a:sy n="77" d="100"/>
        </p:scale>
        <p:origin x="19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7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80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crescimento dos dispositivos móveis acarretou no aumento do número de dispositivos de interação com estes minicomputadores como telas de alta densidade, capacidade gráfica 3D e sensores.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84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Logo, um </a:t>
            </a:r>
            <a:r>
              <a:rPr lang="pt-BR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smartphone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cabe em uma mão é mais portátil do que um laptop que necessita de uma bolsa ou maleta, por exemplo.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65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gravidade - força estática:  descobrir o ângulo do dispositivo em relação à Terra. 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aceleração dinâmica - qual direção o dispositivo está se movendo.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81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rotação é positiva no sentido anti-horário.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onde o usuário está olhando através da rotação da cabeça.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41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8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Cada controle foi analisado por em média dois minutos (tempo médio para destruir todos os focos de dengue apresentados na aplicação).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12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76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Todos os participantes responderam que possuíam experiência com o teclado e o PS2,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dois dos participantes disseram que também possuíam experiência com o Google Cardboard e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apenas um deles já teve contato com todos os controles apresentados. Todos os voluntários já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haviam entrado em contato com aplicações em RV.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30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resultados apresentados mostraram que os controles PS2 e VR Box (</a:t>
            </a:r>
            <a:r>
              <a:rPr lang="pt-BR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joystick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acompanha o visualizador) tiveram o melhor desempenho nos cenários propostos, apresentando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maior facilidade e rapidez no uso de acordo com os participantes.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5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controles melhores avaliados pelos participantes, como no primeiro questionário,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foram os controles PS2 e VR Box.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5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82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 = Fração da caixa explicada por LOCAL</a:t>
            </a:r>
          </a:p>
          <a:p>
            <a:r>
              <a:rPr lang="pt-BR" dirty="0"/>
              <a:t>Valor p = valor de prova -&gt; indica se devemos aceitar ou não igualdade entre as médias. Se p &gt; erro, devemos aceitar a possibilidade de igualdade entre as médias</a:t>
            </a:r>
          </a:p>
          <a:p>
            <a:r>
              <a:rPr lang="pt-BR" dirty="0"/>
              <a:t>F-crit -&gt; limita a região de rejeição. </a:t>
            </a:r>
            <a:r>
              <a:rPr lang="pt-BR"/>
              <a:t>Deve ser rejeitada a hipótese de médias iguais para F maior que F-crit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8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82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usuário possui maior flexibilidade para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locomover no ambiente por meio dos botões direcionais físicos do controle do que através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 objetos guias no ambiente virtual (que limitam o número de posições dentro do cenário).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62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pois mostrou ser intuitivo e de fácil configuração.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24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existem controles semelhantes à este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 apresentam formas de conexão sem fio, como o controle do console XBOX que realiza conexão Wifi e do </a:t>
            </a:r>
          </a:p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console Playstation 4 (DUALSHOCKR 4) que utiliza o </a:t>
            </a:r>
            <a:r>
              <a:rPr lang="pt-BR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Bluetooth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se conectar com o dispositivo.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51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77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2013 mais de 135.000 detalhes em 193 protótipos virtuais foram verificados.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9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Rift $ 599,00 USD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Gear R$ 799,00 ~  $255,00 USD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$15.00 USD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1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24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6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Tenha um visualizdor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64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i="1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0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954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Instructional Text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sz="1200" b="1" i="1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sz="1200" i="1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2/5/2017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2/5/2017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5/09/23/ford-virtual-reality/" TargetMode="External"/><Relationship Id="rId2" Type="http://schemas.openxmlformats.org/officeDocument/2006/relationships/hyperlink" Target="https://www.bluetooth.com/what-is-bluetooth-technology/how-it-works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play.google.com/store/apps/collection/similar_apps_com.google.samples.apps.cardboarddemo?clp=qgEtCisKJWNvbS5nb29nbGUuc2FtcGxlcy5hcHBzLmNhcmRib2FyZGRlbW8QARgD:S:ANO1ljKw4gA&amp;num=48" TargetMode="External"/><Relationship Id="rId4" Type="http://schemas.openxmlformats.org/officeDocument/2006/relationships/hyperlink" Target="https://play.google.com/store/apps/details?id=com.google.vr.cardboard.apps.designlab&amp;hl=pt-BR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smarena.com/motorola_moto_x-5601.php" TargetMode="External"/><Relationship Id="rId2" Type="http://schemas.openxmlformats.org/officeDocument/2006/relationships/hyperlink" Target="https://vr.google.com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support.minitab.com/pt-br/minitab/17/topic-library/modeling-statistics/anova/basics/what-is-anova/" TargetMode="External"/><Relationship Id="rId4" Type="http://schemas.openxmlformats.org/officeDocument/2006/relationships/hyperlink" Target="http://doi.acm.org/10.1145/1167948.1167972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3.oculus.com/en-us/rift/" TargetMode="External"/><Relationship Id="rId2" Type="http://schemas.openxmlformats.org/officeDocument/2006/relationships/hyperlink" Target="https://www.oculus.com/experiences/rift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nity3d.com/pt/public-relations" TargetMode="External"/><Relationship Id="rId5" Type="http://schemas.openxmlformats.org/officeDocument/2006/relationships/hyperlink" Target="http://www.samsung.com/br/consumer/mobile-devices/wearables/gear/SM-R323NBKAZTO?cid=br_ppc_google_cad13*shop-acs5005*001_20170127_sm-r323nbkazto" TargetMode="External"/><Relationship Id="rId4" Type="http://schemas.openxmlformats.org/officeDocument/2006/relationships/hyperlink" Target="http://www.realiteer.com/portfol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873584"/>
            <a:ext cx="6949440" cy="2560320"/>
          </a:xfrm>
        </p:spPr>
        <p:txBody>
          <a:bodyPr>
            <a:normAutofit/>
          </a:bodyPr>
          <a:lstStyle/>
          <a:p>
            <a:r>
              <a:rPr lang="pt-BR" sz="3200" b="1" dirty="0"/>
              <a:t>EXPLORANDO CONTROLES DE INTERAÇÃO EM APLICAÇÃO</a:t>
            </a:r>
            <a:br>
              <a:rPr lang="pt-BR" sz="3200" b="1" dirty="0"/>
            </a:br>
            <a:r>
              <a:rPr lang="pt-BR" sz="3200" b="1" dirty="0"/>
              <a:t>DE RV PARA DISPOSITIVOS MÓVEIS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58" y="4433904"/>
            <a:ext cx="5953538" cy="1600200"/>
          </a:xfrm>
        </p:spPr>
        <p:txBody>
          <a:bodyPr/>
          <a:lstStyle/>
          <a:p>
            <a:r>
              <a:rPr lang="en-US" dirty="0"/>
              <a:t>Amanda Gonçalves Dias</a:t>
            </a:r>
          </a:p>
          <a:p>
            <a:r>
              <a:rPr lang="en-US" dirty="0" err="1"/>
              <a:t>Orientador</a:t>
            </a:r>
            <a:r>
              <a:rPr lang="en-US" dirty="0"/>
              <a:t>: Prof. Dr. Wilson </a:t>
            </a:r>
            <a:r>
              <a:rPr lang="en-US" dirty="0" err="1"/>
              <a:t>Yonezawa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13333"/>
          <a:stretch>
            <a:fillRect/>
          </a:stretch>
        </p:blipFill>
        <p:spPr>
          <a:xfrm>
            <a:off x="6743703" y="-1"/>
            <a:ext cx="5448297" cy="6858001"/>
          </a:xfrm>
        </p:spPr>
      </p:pic>
      <p:sp>
        <p:nvSpPr>
          <p:cNvPr id="6" name="TextBox 5"/>
          <p:cNvSpPr txBox="1"/>
          <p:nvPr/>
        </p:nvSpPr>
        <p:spPr>
          <a:xfrm>
            <a:off x="7266214" y="6548112"/>
            <a:ext cx="4925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(GOOGLE, 2017b)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Dispositivo</a:t>
            </a:r>
            <a:r>
              <a:rPr lang="en-US" dirty="0"/>
              <a:t> de </a:t>
            </a:r>
            <a:r>
              <a:rPr lang="en-US" dirty="0" err="1"/>
              <a:t>interação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Movimentação da cabeça</a:t>
            </a:r>
          </a:p>
          <a:p>
            <a:r>
              <a:rPr lang="pt-BR" sz="2800" dirty="0"/>
              <a:t>Luvas</a:t>
            </a:r>
          </a:p>
          <a:p>
            <a:r>
              <a:rPr lang="pt-BR" sz="2800" dirty="0"/>
              <a:t>Mouse 3D</a:t>
            </a:r>
          </a:p>
          <a:p>
            <a:r>
              <a:rPr lang="pt-BR" sz="2800" i="1" dirty="0"/>
              <a:t>Joystick</a:t>
            </a:r>
          </a:p>
        </p:txBody>
      </p:sp>
    </p:spTree>
    <p:extLst>
      <p:ext uri="{BB962C8B-B14F-4D97-AF65-F5344CB8AC3E}">
        <p14:creationId xmlns:p14="http://schemas.microsoft.com/office/powerpoint/2010/main" val="42063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Motivação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Contribuir com estudos de formas de interação com aplicações em RV.</a:t>
            </a:r>
          </a:p>
          <a:p>
            <a:r>
              <a:rPr lang="pt-BR" sz="2800" dirty="0"/>
              <a:t>Apresentar formas diferentes de interação e, ao mesmo tempo, obter uma experiência em realidade virtual acessível.</a:t>
            </a:r>
          </a:p>
          <a:p>
            <a:r>
              <a:rPr lang="pt-BR" sz="2800" dirty="0"/>
              <a:t>Estudar os conceitos de realidade virtual bem como o desenvolvimento de uma aplicação RV para dispositivos móveis.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695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6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Geral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43434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Explorar formas de interação do usuário em aplicação de RV executada em dispositivos móveis.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47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Identificar os elementos necessários para a criação de uma aplicação em RV.</a:t>
            </a:r>
          </a:p>
          <a:p>
            <a:r>
              <a:rPr lang="pt-BR" sz="2800" dirty="0"/>
              <a:t>Definir as principais restrições na escolha e ferramentas de RV para construção da aplicação.</a:t>
            </a:r>
          </a:p>
          <a:p>
            <a:r>
              <a:rPr lang="pt-BR" sz="2800" dirty="0"/>
              <a:t>Identificar dispositivos físicos como forma de controle na interação entre o usuário e a aplicação RV.</a:t>
            </a:r>
          </a:p>
          <a:p>
            <a:r>
              <a:rPr lang="pt-BR" sz="2800" dirty="0"/>
              <a:t>Realizar a análise dos controles físicos.</a:t>
            </a:r>
          </a:p>
        </p:txBody>
      </p:sp>
    </p:spTree>
    <p:extLst>
      <p:ext uri="{BB962C8B-B14F-4D97-AF65-F5344CB8AC3E}">
        <p14:creationId xmlns:p14="http://schemas.microsoft.com/office/powerpoint/2010/main" val="30617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Realidade Virtual</a:t>
            </a:r>
          </a:p>
          <a:p>
            <a:r>
              <a:rPr lang="pt-BR" dirty="0"/>
              <a:t>Dispositivos de Controle de Interação Homem/Máquina</a:t>
            </a:r>
          </a:p>
          <a:p>
            <a:r>
              <a:rPr lang="pt-BR" dirty="0"/>
              <a:t>Computação Móvel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983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Realidade Virtual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577873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Estereografia</a:t>
            </a:r>
          </a:p>
          <a:p>
            <a:r>
              <a:rPr lang="pt-BR" dirty="0"/>
              <a:t>Navegação</a:t>
            </a:r>
          </a:p>
          <a:p>
            <a:r>
              <a:rPr lang="pt-BR" dirty="0"/>
              <a:t>Fatores Fisiológicos</a:t>
            </a:r>
          </a:p>
          <a:p>
            <a:r>
              <a:rPr lang="pt-BR" dirty="0"/>
              <a:t>Boas Práticas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835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Realidade</a:t>
            </a:r>
            <a:r>
              <a:rPr lang="en-US" dirty="0"/>
              <a:t> Virtual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A realidade virtual “é uma interface avançada para aplicações computacionais, que permite ao usuário a movimentação (navegação) e interação em tempo real, em um ambiente tridimensional, podendo fazer uso de dispositivos multissensoriais, para atuação ou </a:t>
            </a:r>
            <a:r>
              <a:rPr lang="pt-BR" sz="2800" i="1" dirty="0"/>
              <a:t>feedback</a:t>
            </a:r>
            <a:r>
              <a:rPr lang="pt-BR" sz="2800" dirty="0"/>
              <a:t>.” </a:t>
            </a:r>
            <a:r>
              <a:rPr lang="fi-FI" sz="2800" dirty="0"/>
              <a:t>(TORI; KIRNER, 2006, p. 7)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8"/>
          <a:stretch/>
        </p:blipFill>
        <p:spPr>
          <a:xfrm>
            <a:off x="301013" y="1828800"/>
            <a:ext cx="4171492" cy="3820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013" y="5649686"/>
            <a:ext cx="4171492" cy="261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(GOOGLE, 2017c)</a:t>
            </a:r>
          </a:p>
        </p:txBody>
      </p:sp>
    </p:spTree>
    <p:extLst>
      <p:ext uri="{BB962C8B-B14F-4D97-AF65-F5344CB8AC3E}">
        <p14:creationId xmlns:p14="http://schemas.microsoft.com/office/powerpoint/2010/main" val="3328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Mixed Reality </a:t>
            </a:r>
            <a:r>
              <a:rPr lang="pt-BR" dirty="0"/>
              <a:t>(MR)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/>
          <a:stretch/>
        </p:blipFill>
        <p:spPr>
          <a:xfrm>
            <a:off x="440871" y="2287926"/>
            <a:ext cx="11369950" cy="2626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871" y="4914900"/>
            <a:ext cx="11369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(Milgram et al., 1994)</a:t>
            </a:r>
          </a:p>
        </p:txBody>
      </p:sp>
    </p:spTree>
    <p:extLst>
      <p:ext uri="{BB962C8B-B14F-4D97-AF65-F5344CB8AC3E}">
        <p14:creationId xmlns:p14="http://schemas.microsoft.com/office/powerpoint/2010/main" val="29898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Introdução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Estereoscopia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r="5651"/>
          <a:stretch>
            <a:fillRect/>
          </a:stretch>
        </p:blipFill>
        <p:spPr>
          <a:xfrm>
            <a:off x="5753100" y="1828800"/>
            <a:ext cx="6172200" cy="434340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4239986" cy="4343400"/>
          </a:xfrm>
        </p:spPr>
        <p:txBody>
          <a:bodyPr>
            <a:normAutofit/>
          </a:bodyPr>
          <a:lstStyle/>
          <a:p>
            <a:r>
              <a:rPr lang="pt-BR" sz="2800" dirty="0"/>
              <a:t>Para se criar a sensação de imersão propiciada pela RV, é utilizada a estereoscopia, ou seja, é gerada uma imagem para cada olho.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3100" y="6172200"/>
            <a:ext cx="617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Elaborado pelo autor</a:t>
            </a:r>
          </a:p>
        </p:txBody>
      </p:sp>
    </p:spTree>
    <p:extLst>
      <p:ext uri="{BB962C8B-B14F-4D97-AF65-F5344CB8AC3E}">
        <p14:creationId xmlns:p14="http://schemas.microsoft.com/office/powerpoint/2010/main" val="193034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Navegação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62" y="2518611"/>
            <a:ext cx="6288375" cy="280604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1828800"/>
            <a:ext cx="4174958" cy="4343400"/>
          </a:xfrm>
        </p:spPr>
        <p:txBody>
          <a:bodyPr>
            <a:normAutofit/>
          </a:bodyPr>
          <a:lstStyle/>
          <a:p>
            <a:r>
              <a:rPr lang="pt-BR" sz="2800" dirty="0"/>
              <a:t>De acordo com Tori e Kirner (2006, p. 9), a navegação em espaços tridimensionais dá-se por movimentos de translação e de rotação ao longo dos três eixos (X, Y,Z) resultando em 6 graus de liberdade (3 de rotação e 3 de translação).</a:t>
            </a:r>
          </a:p>
          <a:p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5584371" y="5341441"/>
            <a:ext cx="6289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(TORI; KIRNER, 2006)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02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Fatores Fisiológicos – </a:t>
            </a:r>
            <a:r>
              <a:rPr lang="pt-BR" i="1" dirty="0"/>
              <a:t>Motion Sickness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Pessoas sentem o desconforto de forma desigual.</a:t>
            </a:r>
          </a:p>
          <a:p>
            <a:r>
              <a:rPr lang="pt-BR" sz="2800" dirty="0"/>
              <a:t>É possível se acostumar com o ambiente virtual e não sentir o </a:t>
            </a:r>
            <a:r>
              <a:rPr lang="pt-BR" sz="2800" i="1" dirty="0"/>
              <a:t>motion sickness.</a:t>
            </a:r>
          </a:p>
          <a:p>
            <a:pPr marL="0" indent="0">
              <a:buNone/>
            </a:pP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37447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Facilitadores do </a:t>
            </a:r>
            <a:r>
              <a:rPr lang="pt-BR" i="1" dirty="0"/>
              <a:t>Motion Sickness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Aceleração da câmera.</a:t>
            </a:r>
          </a:p>
          <a:p>
            <a:r>
              <a:rPr lang="pt-BR" sz="2800" dirty="0"/>
              <a:t>Grau de controle do usuário sobre o ambiente.</a:t>
            </a:r>
          </a:p>
          <a:p>
            <a:r>
              <a:rPr lang="pt-BR" sz="2800" dirty="0"/>
              <a:t>Distância dos objetos à câmera.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113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 de Boas Práticas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13" y="2303348"/>
            <a:ext cx="6126162" cy="3394304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295399" y="1828800"/>
            <a:ext cx="3966411" cy="4343400"/>
          </a:xfrm>
        </p:spPr>
        <p:txBody>
          <a:bodyPr>
            <a:normAutofit/>
          </a:bodyPr>
          <a:lstStyle/>
          <a:p>
            <a:r>
              <a:rPr lang="pt-BR" sz="2800" dirty="0"/>
              <a:t>Cardboard Design Lab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75313" y="5697651"/>
            <a:ext cx="612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(GOOGLE, 2015)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 de Boas Práticas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1183105" y="1700463"/>
            <a:ext cx="9601200" cy="4343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pt-BR" sz="2800" dirty="0"/>
              <a:t>Utilizar o retículo.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pt-BR" sz="2800" dirty="0"/>
              <a:t>Uma distância confortável para a leitura é de três metros à frente da câmera.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pt-BR" sz="2800" dirty="0"/>
              <a:t>Movimentação da câmera: </a:t>
            </a:r>
          </a:p>
          <a:p>
            <a:pPr marL="617220" lvl="1" indent="-342900"/>
            <a:r>
              <a:rPr lang="pt-BR" sz="2400" dirty="0"/>
              <a:t>Constante</a:t>
            </a:r>
          </a:p>
          <a:p>
            <a:pPr marL="617220" lvl="1" indent="-342900"/>
            <a:r>
              <a:rPr lang="pt-BR" sz="2400" i="1" dirty="0"/>
              <a:t>Fade</a:t>
            </a:r>
          </a:p>
        </p:txBody>
      </p:sp>
    </p:spTree>
    <p:extLst>
      <p:ext uri="{BB962C8B-B14F-4D97-AF65-F5344CB8AC3E}">
        <p14:creationId xmlns:p14="http://schemas.microsoft.com/office/powerpoint/2010/main" val="205484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Guia de Boas Práticas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Objetos no ambiente imersivo devem corresponder ao máximo a realidade.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pt-BR" sz="2800" dirty="0"/>
              <a:t>Nunca travar a cena.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pt-BR" sz="2800" dirty="0"/>
              <a:t>Pode-se utilizar recursos como pontos de luz para indicar o caminho a ser seguido, além de sinalizações para indicar onde o usuário deveria olhar.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64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Controle de Interação Homem/Máquina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Dispositivos de Interação</a:t>
            </a:r>
          </a:p>
          <a:p>
            <a:r>
              <a:rPr lang="pt-BR" dirty="0"/>
              <a:t>Computação Móvel</a:t>
            </a:r>
          </a:p>
        </p:txBody>
      </p:sp>
    </p:spTree>
    <p:extLst>
      <p:ext uri="{BB962C8B-B14F-4D97-AF65-F5344CB8AC3E}">
        <p14:creationId xmlns:p14="http://schemas.microsoft.com/office/powerpoint/2010/main" val="49806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Homem e Máquina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Segundo Dix et al. (1998,p. 3), o usuário é qualquer um que está tentando cumprir um objetivo utilizando a tecnologia. O computador representa qualquer tecnologia inclusive partes não computadorizadas como outras pessoas. Por interação entende-se qualquer meio de comunicação entre o usuário e a máquina.</a:t>
            </a:r>
          </a:p>
        </p:txBody>
      </p:sp>
    </p:spTree>
    <p:extLst>
      <p:ext uri="{BB962C8B-B14F-4D97-AF65-F5344CB8AC3E}">
        <p14:creationId xmlns:p14="http://schemas.microsoft.com/office/powerpoint/2010/main" val="113805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Interação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854116" cy="4343400"/>
          </a:xfrm>
        </p:spPr>
        <p:txBody>
          <a:bodyPr>
            <a:normAutofit/>
          </a:bodyPr>
          <a:lstStyle/>
          <a:p>
            <a:r>
              <a:rPr lang="pt-BR" sz="2800" dirty="0"/>
              <a:t>Dispositivo de entrada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6" y="2538687"/>
            <a:ext cx="6191253" cy="23461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77836" y="4884796"/>
            <a:ext cx="6191252" cy="264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Realidade</a:t>
            </a:r>
            <a:r>
              <a:rPr lang="en-US" dirty="0"/>
              <a:t> Virtual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A realidade virtual (RV) vem ganhando espaço em diversos setores como jogos, indústria e educação.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Interação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4527884" cy="4343400"/>
          </a:xfrm>
        </p:spPr>
        <p:txBody>
          <a:bodyPr>
            <a:normAutofit/>
          </a:bodyPr>
          <a:lstStyle/>
          <a:p>
            <a:r>
              <a:rPr lang="pt-BR" sz="2800" dirty="0"/>
              <a:t>Dispositivos de posicionamento e indicação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9188"/>
            <a:ext cx="3677653" cy="1804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427" y="4256478"/>
            <a:ext cx="3677653" cy="23422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3813381"/>
            <a:ext cx="367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02427" y="6596390"/>
            <a:ext cx="3677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8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Móvel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Acelerômetro e Giroscópio</a:t>
            </a:r>
          </a:p>
        </p:txBody>
      </p:sp>
    </p:spTree>
    <p:extLst>
      <p:ext uri="{BB962C8B-B14F-4D97-AF65-F5344CB8AC3E}">
        <p14:creationId xmlns:p14="http://schemas.microsoft.com/office/powerpoint/2010/main" val="3354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móvel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É necessário levar em consideração a usabilidade, a funcionalidade e a conectividade dos dispositivos.</a:t>
            </a:r>
          </a:p>
          <a:p>
            <a:r>
              <a:rPr lang="pt-BR" sz="2800" dirty="0"/>
              <a:t>Mecanismos </a:t>
            </a:r>
            <a:r>
              <a:rPr lang="pt-BR" sz="2800"/>
              <a:t>adicionais foram </a:t>
            </a:r>
            <a:r>
              <a:rPr lang="pt-BR" sz="2800" dirty="0"/>
              <a:t>incorporados nos dispositivos móveis para expandir as suas funcionalidades.</a:t>
            </a:r>
          </a:p>
        </p:txBody>
      </p:sp>
    </p:spTree>
    <p:extLst>
      <p:ext uri="{BB962C8B-B14F-4D97-AF65-F5344CB8AC3E}">
        <p14:creationId xmlns:p14="http://schemas.microsoft.com/office/powerpoint/2010/main" val="31529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Acelerômetro e Giroscópio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b="1" dirty="0"/>
              <a:t>Acelerômetro: </a:t>
            </a:r>
            <a:r>
              <a:rPr lang="pt-BR" sz="2800" dirty="0"/>
              <a:t>é normalmente definido num plano cartesiano e mede a força cinética causada por uma aceleração linear.</a:t>
            </a:r>
          </a:p>
          <a:p>
            <a:r>
              <a:rPr lang="pt-BR" sz="2800" dirty="0"/>
              <a:t>De acordo com a empresa Dimension Engineering (2016), a aceleração medida pelo acelerômetro pode ser estática ou dinâmica.</a:t>
            </a:r>
          </a:p>
        </p:txBody>
      </p:sp>
    </p:spTree>
    <p:extLst>
      <p:ext uri="{BB962C8B-B14F-4D97-AF65-F5344CB8AC3E}">
        <p14:creationId xmlns:p14="http://schemas.microsoft.com/office/powerpoint/2010/main" val="204230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Acelerômetro e Giroscópio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b="1" dirty="0"/>
              <a:t>Giroscópio</a:t>
            </a:r>
            <a:r>
              <a:rPr lang="pt-BR" sz="2800" dirty="0"/>
              <a:t>: medem a velocidade angular de uma rotação sob seu eixo primário.</a:t>
            </a:r>
          </a:p>
          <a:p>
            <a:r>
              <a:rPr lang="pt-BR" sz="2800" dirty="0"/>
              <a:t>Funcionam como uma bússola indicando a posição do dispositivo no espaço.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411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Desenvolvimento do Trabalho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17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9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Google Cardboard 2.0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971" y="2387925"/>
            <a:ext cx="2886903" cy="282645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95399" y="1828800"/>
            <a:ext cx="4062663" cy="4343400"/>
          </a:xfrm>
        </p:spPr>
        <p:txBody>
          <a:bodyPr/>
          <a:lstStyle/>
          <a:p>
            <a:r>
              <a:rPr lang="pt-BR" sz="2800" dirty="0"/>
              <a:t>Utiliza o toque na tela como forma de interação.</a:t>
            </a:r>
          </a:p>
          <a:p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74" y="2387925"/>
            <a:ext cx="2614104" cy="28264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08971" y="5214376"/>
            <a:ext cx="5501007" cy="272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7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Controle</a:t>
            </a:r>
            <a:r>
              <a:rPr lang="en-US" dirty="0"/>
              <a:t> via Cabo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1828800"/>
            <a:ext cx="4094747" cy="43434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Cabo </a:t>
            </a:r>
            <a:r>
              <a:rPr lang="en-US" sz="2800" i="1" dirty="0"/>
              <a:t>On-The-Go </a:t>
            </a:r>
            <a:r>
              <a:rPr lang="en-US" sz="2800" dirty="0"/>
              <a:t>(OTG)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Controle</a:t>
            </a:r>
            <a:r>
              <a:rPr lang="en-US" sz="2800" dirty="0"/>
              <a:t> de video game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Adaptador</a:t>
            </a:r>
            <a:r>
              <a:rPr lang="en-US" sz="2800" dirty="0"/>
              <a:t> (se </a:t>
            </a:r>
            <a:r>
              <a:rPr lang="en-US" sz="2800" dirty="0" err="1"/>
              <a:t>necessário</a:t>
            </a:r>
            <a:r>
              <a:rPr lang="en-US" sz="2800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29016" y="6424724"/>
            <a:ext cx="2893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16" y="1590107"/>
            <a:ext cx="2893374" cy="48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Bluetooth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1973180"/>
            <a:ext cx="4190999" cy="4343400"/>
          </a:xfrm>
        </p:spPr>
        <p:txBody>
          <a:bodyPr>
            <a:noAutofit/>
          </a:bodyPr>
          <a:lstStyle/>
          <a:p>
            <a:r>
              <a:rPr lang="pt-BR" sz="2800" dirty="0"/>
              <a:t>“Um dispositivo </a:t>
            </a:r>
            <a:r>
              <a:rPr lang="pt-BR" sz="2800" i="1" dirty="0"/>
              <a:t>Bluetooth </a:t>
            </a:r>
            <a:r>
              <a:rPr lang="pt-BR" sz="2800" dirty="0"/>
              <a:t>utiliza ondas de rádio ao invés de cabos para se conectar a um celular ou computador.”  (BLUETOOTH, 2017, tradução nossa)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328" y="1973181"/>
            <a:ext cx="3919886" cy="19230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02327" y="3896208"/>
            <a:ext cx="3919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6811" y="6054216"/>
            <a:ext cx="3836805" cy="262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12" y="4382953"/>
            <a:ext cx="3836804" cy="16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Jogos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9" y="1601396"/>
            <a:ext cx="10828804" cy="17305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6" y="3701311"/>
            <a:ext cx="10106145" cy="2846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331979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(GOOGLE, 2017a)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48113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(OCULUS, 2017a)</a:t>
            </a:r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de Desenvolvimento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993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Unity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SDKs disponíveis : Android, </a:t>
            </a:r>
            <a:r>
              <a:rPr lang="pt-BR" sz="2800" b="1" dirty="0"/>
              <a:t>Unity</a:t>
            </a:r>
            <a:r>
              <a:rPr lang="pt-BR" sz="2800" dirty="0"/>
              <a:t>, iOS e Unreal Engine 4.</a:t>
            </a:r>
          </a:p>
          <a:p>
            <a:r>
              <a:rPr lang="pt-BR" sz="2800" dirty="0"/>
              <a:t>Ambiente gráfico intuitivo que não depende somente do código puro.</a:t>
            </a:r>
          </a:p>
          <a:p>
            <a:r>
              <a:rPr lang="pt-BR" sz="2800" dirty="0"/>
              <a:t>Possibilita a exportação da aplicação para múltiplas plataformas.</a:t>
            </a:r>
          </a:p>
          <a:p>
            <a:r>
              <a:rPr lang="pt-BR" sz="2800" dirty="0"/>
              <a:t>É estimado que 90% dos jogos desenvolvidos para o Samsung Gear VR e 53% dos jogos desenvolvidos para o Oculus Rift foram feitos através do Unity. (Unity, 2016)</a:t>
            </a:r>
          </a:p>
        </p:txBody>
      </p:sp>
    </p:spTree>
    <p:extLst>
      <p:ext uri="{BB962C8B-B14F-4D97-AF65-F5344CB8AC3E}">
        <p14:creationId xmlns:p14="http://schemas.microsoft.com/office/powerpoint/2010/main" val="395465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Capacetes de Visualização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Google Cardboard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dirty="0"/>
              <a:t>VR Box</a:t>
            </a:r>
          </a:p>
          <a:p>
            <a:endParaRPr lang="pt-BR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r="7541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8" b="11698"/>
          <a:stretch>
            <a:fillRect/>
          </a:stretch>
        </p:blipFill>
        <p:spPr/>
      </p:pic>
      <p:sp>
        <p:nvSpPr>
          <p:cNvPr id="12" name="TextBox 11"/>
          <p:cNvSpPr txBox="1"/>
          <p:nvPr/>
        </p:nvSpPr>
        <p:spPr>
          <a:xfrm>
            <a:off x="1295399" y="5910590"/>
            <a:ext cx="4572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7079" y="5910590"/>
            <a:ext cx="4572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7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 Móvel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35" y="2101515"/>
            <a:ext cx="8871330" cy="3658797"/>
          </a:xfrm>
        </p:spPr>
      </p:pic>
      <p:sp>
        <p:nvSpPr>
          <p:cNvPr id="5" name="TextBox 4"/>
          <p:cNvSpPr txBox="1"/>
          <p:nvPr/>
        </p:nvSpPr>
        <p:spPr>
          <a:xfrm>
            <a:off x="1660335" y="5760312"/>
            <a:ext cx="8871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(GSMARENA, 2017)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Vença o Mosquito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1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da Aplicação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O objetivo do usuário é o de se movimentar no espaço criado por meio de um controle físico, procurando e destruindo os focos do mosquito </a:t>
            </a:r>
            <a:r>
              <a:rPr lang="pt-BR" sz="2800" i="1" dirty="0"/>
              <a:t>Aedes aegypti.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23589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Ações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19" y="1828800"/>
            <a:ext cx="5438775" cy="4343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1828800"/>
            <a:ext cx="4315125" cy="4343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Andar, agachar, selecionar, clicar e abrir o menu.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Pode atingir seis posições no ambiente.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5953919" y="6172200"/>
            <a:ext cx="5438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255588"/>
            <a:ext cx="9601200" cy="1036637"/>
          </a:xfrm>
        </p:spPr>
        <p:txBody>
          <a:bodyPr/>
          <a:lstStyle/>
          <a:p>
            <a:r>
              <a:rPr lang="pt-BR" dirty="0"/>
              <a:t>Aplicação</a:t>
            </a:r>
          </a:p>
        </p:txBody>
      </p:sp>
      <p:pic>
        <p:nvPicPr>
          <p:cNvPr id="7" name="apresentacao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56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Análise dos Controles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6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Funcionalidade, Experiência e Usabilidade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McNamara e Kirakowski (2006) propuseram uma estrutura que se baseia em três aspectos: funcionalidade, experiência e usabilidade.</a:t>
            </a:r>
          </a:p>
        </p:txBody>
      </p:sp>
    </p:spTree>
    <p:extLst>
      <p:ext uri="{BB962C8B-B14F-4D97-AF65-F5344CB8AC3E}">
        <p14:creationId xmlns:p14="http://schemas.microsoft.com/office/powerpoint/2010/main" val="36131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Indústria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98" y="1828800"/>
            <a:ext cx="6497003" cy="4343400"/>
          </a:xfrm>
        </p:spPr>
      </p:pic>
      <p:sp>
        <p:nvSpPr>
          <p:cNvPr id="11" name="TextBox 10"/>
          <p:cNvSpPr txBox="1"/>
          <p:nvPr/>
        </p:nvSpPr>
        <p:spPr>
          <a:xfrm>
            <a:off x="0" y="617220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(Fortune Tech, 2015)</a:t>
            </a:r>
          </a:p>
        </p:txBody>
      </p:sp>
    </p:spTree>
    <p:extLst>
      <p:ext uri="{BB962C8B-B14F-4D97-AF65-F5344CB8AC3E}">
        <p14:creationId xmlns:p14="http://schemas.microsoft.com/office/powerpoint/2010/main" val="421385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Características técnicas do dispositivo.</a:t>
            </a:r>
          </a:p>
          <a:p>
            <a:r>
              <a:rPr lang="pt-BR" sz="2800" dirty="0"/>
              <a:t>Análise quanto a performance, confiabilidade, durabilidade e quantidade de funções oferecidas.</a:t>
            </a:r>
          </a:p>
          <a:p>
            <a:r>
              <a:rPr lang="pt-BR" sz="2800" dirty="0"/>
              <a:t>Relativamente independente do ambiente e do usuário.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22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Foram observados atrasos na comunicação entre o dispositivo e o celular? (performance)</a:t>
            </a:r>
          </a:p>
          <a:p>
            <a:r>
              <a:rPr lang="pt-BR" sz="2800" dirty="0"/>
              <a:t>Facilidade da conexão inicial. (confiabilidade)</a:t>
            </a:r>
          </a:p>
          <a:p>
            <a:r>
              <a:rPr lang="pt-BR" sz="2800" dirty="0"/>
              <a:t>Estabilidade da conexão. (confiabilidade)</a:t>
            </a:r>
          </a:p>
          <a:p>
            <a:r>
              <a:rPr lang="pt-BR" sz="2800" dirty="0"/>
              <a:t>Material do controle. (durabilidade)</a:t>
            </a:r>
          </a:p>
          <a:p>
            <a:r>
              <a:rPr lang="pt-BR" sz="2800" dirty="0"/>
              <a:t>Houve falhas mecânicas? (durabilidade)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32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 – Resultados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2" b="17472"/>
          <a:stretch>
            <a:fillRect/>
          </a:stretch>
        </p:blipFill>
        <p:spPr>
          <a:xfrm>
            <a:off x="526094" y="1736108"/>
            <a:ext cx="3561922" cy="2506537"/>
          </a:xfrm>
        </p:spPr>
      </p:pic>
      <p:sp>
        <p:nvSpPr>
          <p:cNvPr id="5" name="TextBox 4"/>
          <p:cNvSpPr txBox="1"/>
          <p:nvPr/>
        </p:nvSpPr>
        <p:spPr>
          <a:xfrm>
            <a:off x="526094" y="4242645"/>
            <a:ext cx="35619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87" y="1736108"/>
            <a:ext cx="2597060" cy="434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63887" y="6079508"/>
            <a:ext cx="2597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18" y="4242645"/>
            <a:ext cx="4286211" cy="16242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18" y="1736108"/>
            <a:ext cx="4045527" cy="19846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36818" y="3720772"/>
            <a:ext cx="4045527" cy="260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36818" y="5866859"/>
            <a:ext cx="42862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Usabilidade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Mede o quanto um usuário específico pode utilizar um produto e atingir os seus objetivos com eficácia, eficiência e satisfação em um contexto específico de uso.</a:t>
            </a:r>
          </a:p>
          <a:p>
            <a:r>
              <a:rPr lang="pt-BR" sz="2800" dirty="0"/>
              <a:t>Eficácia: habilidade do usuário em realizar uma tarefa com a tecnologia.</a:t>
            </a:r>
          </a:p>
          <a:p>
            <a:r>
              <a:rPr lang="pt-BR" sz="2800" dirty="0"/>
              <a:t>Eficiência: considera os recursos utilizados para realizar a tarefa.</a:t>
            </a:r>
          </a:p>
          <a:p>
            <a:r>
              <a:rPr lang="pt-BR" sz="2800" dirty="0"/>
              <a:t>Satisfação: mede quanto a interação impactou o usuário.</a:t>
            </a:r>
          </a:p>
        </p:txBody>
      </p:sp>
    </p:spTree>
    <p:extLst>
      <p:ext uri="{BB962C8B-B14F-4D97-AF65-F5344CB8AC3E}">
        <p14:creationId xmlns:p14="http://schemas.microsoft.com/office/powerpoint/2010/main" val="14042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Usabilidade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Foram aplicados dois questionários: </a:t>
            </a:r>
            <a:r>
              <a:rPr lang="pt-BR" sz="2800" i="1" dirty="0"/>
              <a:t>"The After-Scenario Questionnaire” (ASQ) "The Post-Study System Usability Questionnaire (PSSUQ)“</a:t>
            </a:r>
            <a:r>
              <a:rPr lang="pt-BR" sz="2800" dirty="0"/>
              <a:t>. </a:t>
            </a:r>
          </a:p>
          <a:p>
            <a:r>
              <a:rPr lang="pt-BR" sz="2800" dirty="0"/>
              <a:t>Ambos os questionários utilizam uma escala de 1 a 7 para cada pergunta sendo que 1 corresponde à "concorda totalmente"e 7 "discorda totalmente". No final, é feito a média aritmética das notas onde menores médias representam melhores avaliações.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9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Usabilidade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No total, 3 homens e 4 mulheres participaram da análise. A média de idade foi de 22,14, com idades variando entre 20 e 23 anos. Também foi questionado se os participantes possuíam experiência com algum dos controles apresentados e se já haviam utilizado  aplicações em RV.</a:t>
            </a:r>
          </a:p>
        </p:txBody>
      </p:sp>
    </p:spTree>
    <p:extLst>
      <p:ext uri="{BB962C8B-B14F-4D97-AF65-F5344CB8AC3E}">
        <p14:creationId xmlns:p14="http://schemas.microsoft.com/office/powerpoint/2010/main" val="341574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Usabilidade - ASQ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" r="1501"/>
          <a:stretch/>
        </p:blipFill>
        <p:spPr>
          <a:xfrm>
            <a:off x="2131038" y="2196054"/>
            <a:ext cx="7810985" cy="3114828"/>
          </a:xfrm>
        </p:spPr>
      </p:pic>
      <p:sp>
        <p:nvSpPr>
          <p:cNvPr id="6" name="TextBox 5"/>
          <p:cNvSpPr txBox="1"/>
          <p:nvPr/>
        </p:nvSpPr>
        <p:spPr>
          <a:xfrm>
            <a:off x="2131038" y="5310880"/>
            <a:ext cx="7929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8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Usabilidade - PSSUQ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38" y="2294312"/>
            <a:ext cx="7929923" cy="2964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1038" y="5211128"/>
            <a:ext cx="7929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Elaborado pelo autor.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0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Usabilidade -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O procedimento verifica se as médias de dois ou mais grupos são iguais através da comparação das variâncias dentro de cada grupo e entre os grupos (MINITAB, 2017).</a:t>
            </a:r>
          </a:p>
          <a:p>
            <a:r>
              <a:rPr lang="pt-BR" sz="2800" dirty="0"/>
              <a:t>Ambos os questionários não apresentaram diferença significativa entre as médias segundo esta análise.</a:t>
            </a:r>
          </a:p>
        </p:txBody>
      </p:sp>
    </p:spTree>
    <p:extLst>
      <p:ext uri="{BB962C8B-B14F-4D97-AF65-F5344CB8AC3E}">
        <p14:creationId xmlns:p14="http://schemas.microsoft.com/office/powerpoint/2010/main" val="92415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Experiência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/>
              <a:t>De acordo com Systems (2014, tradução nossa), a experiência “remete à todas as qualidades do sistema interativo que o fazem memorável, satisfatório e gratificante.”</a:t>
            </a:r>
          </a:p>
        </p:txBody>
      </p:sp>
    </p:spTree>
    <p:extLst>
      <p:ext uri="{BB962C8B-B14F-4D97-AF65-F5344CB8AC3E}">
        <p14:creationId xmlns:p14="http://schemas.microsoft.com/office/powerpoint/2010/main" val="295625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Educação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5" y="1828800"/>
            <a:ext cx="4705349" cy="4343400"/>
          </a:xfrm>
        </p:spPr>
      </p:pic>
      <p:sp>
        <p:nvSpPr>
          <p:cNvPr id="7" name="TextBox 6"/>
          <p:cNvSpPr txBox="1"/>
          <p:nvPr/>
        </p:nvSpPr>
        <p:spPr>
          <a:xfrm>
            <a:off x="0" y="617220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(GOOGLE, 2017b)</a:t>
            </a:r>
          </a:p>
        </p:txBody>
      </p:sp>
    </p:spTree>
    <p:extLst>
      <p:ext uri="{BB962C8B-B14F-4D97-AF65-F5344CB8AC3E}">
        <p14:creationId xmlns:p14="http://schemas.microsoft.com/office/powerpoint/2010/main" val="311214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Experiência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dirty="0"/>
              <a:t>Os controles PS2 e VR Box foram os controles preferidos dos participantes com 3 votos cada, o voto remanescente foi para o Google Cardboard 2.0. O controle que menos agradou os participantes foi o teclado, que obteve 4 votos, seguido do Google Cardboard 2.0 que totalizou 3 votos.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759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23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Para aplicações que envolvem poucas entradas de dados, os controles apresentados conseguem propiciar usabilidade satisfatória aos usuários.</a:t>
            </a:r>
          </a:p>
          <a:p>
            <a:r>
              <a:rPr lang="pt-BR" sz="2800" dirty="0"/>
              <a:t>Se é intenção do usuário utilizar o Google Cardboard 2.0 como forma de entrada, é necessário preparar o ambiente adicionando elementos guias e botões adicionais.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59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É recomendável que o desenvolvedor escolha um controle principal de acordo com as características da aplicação a ser desenvolvida.</a:t>
            </a:r>
          </a:p>
          <a:p>
            <a:r>
              <a:rPr lang="pt-BR" sz="2800" dirty="0"/>
              <a:t>Apesar dos usuários terem experiência com o teclado, este dispositivo foi considerado o controle menos apropriado para aplicações em RV.</a:t>
            </a:r>
          </a:p>
          <a:p>
            <a:endParaRPr lang="pt-BR" sz="2800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27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Os controles que garantiram maior satisfação dos usuários no quesito usabilidade foram os controles PS2 e VR Box.</a:t>
            </a:r>
          </a:p>
          <a:p>
            <a:r>
              <a:rPr lang="pt-BR" sz="2800" dirty="0"/>
              <a:t>A grande diferença entre os controles preferidos, no entanto, foi a conexão com o </a:t>
            </a:r>
            <a:r>
              <a:rPr lang="pt-BR" sz="2800" i="1" dirty="0"/>
              <a:t>smartphone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287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A utilidade destes controles no ambiente virtual pode ser reforçada devido ao fato de a empresa Oculus oferecer o controle do XBOX juntamente com o seu óculos de realidade virtual (Rift). (OCULUS, 2017)</a:t>
            </a:r>
          </a:p>
          <a:p>
            <a:r>
              <a:rPr lang="pt-BR" sz="2800" dirty="0"/>
              <a:t>A vantagem do VR Box em comparação com o PS2, PS4 e XBOX é a liberdade de movimentação do usuário.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28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r="16216"/>
          <a:stretch>
            <a:fillRect/>
          </a:stretch>
        </p:blipFill>
        <p:spPr>
          <a:xfrm>
            <a:off x="5483158" y="1828800"/>
            <a:ext cx="6172200" cy="43434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4187758" cy="4343400"/>
          </a:xfrm>
        </p:spPr>
        <p:txBody>
          <a:bodyPr>
            <a:normAutofit/>
          </a:bodyPr>
          <a:lstStyle/>
          <a:p>
            <a:r>
              <a:rPr lang="pt-BR" sz="2800" dirty="0"/>
              <a:t>A empresa Oculus além do controle XBOX, também oferece ao usuário a possibilidade de adquirir um segundo controle denominado Oculus Touch.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3158" y="6041393"/>
            <a:ext cx="617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(OCULUS, 2017)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4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A escolha do controle irá depender dos objetivos da aplicação.</a:t>
            </a:r>
          </a:p>
          <a:p>
            <a:r>
              <a:rPr lang="pt-BR" sz="2800" dirty="0"/>
              <a:t>Aplicações que requerem muitas ações distintas do usuário devem contar com um controle externo como o VR Box ou controles utilizados em vídeo games como o PS4 e o XBOX.</a:t>
            </a:r>
          </a:p>
          <a:p>
            <a:r>
              <a:rPr lang="pt-BR" sz="2800" dirty="0"/>
              <a:t>Já aplicações que exigem apenas uma ação do usuário (normalmente o clique), podem contar com um controle mais simples como o Google Cardboard.</a:t>
            </a:r>
          </a:p>
        </p:txBody>
      </p:sp>
    </p:spTree>
    <p:extLst>
      <p:ext uri="{BB962C8B-B14F-4D97-AF65-F5344CB8AC3E}">
        <p14:creationId xmlns:p14="http://schemas.microsoft.com/office/powerpoint/2010/main" val="27513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7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Realiteer e </a:t>
            </a:r>
            <a:r>
              <a:rPr lang="pt-BR" i="1" dirty="0"/>
              <a:t>Joystick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6" r="8616"/>
          <a:stretch>
            <a:fillRect/>
          </a:stretch>
        </p:blipFill>
        <p:spPr>
          <a:xfrm>
            <a:off x="5560979" y="1828800"/>
            <a:ext cx="6172200" cy="4343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1828800"/>
            <a:ext cx="4265579" cy="4343400"/>
          </a:xfrm>
        </p:spPr>
        <p:txBody>
          <a:bodyPr>
            <a:normAutofit/>
          </a:bodyPr>
          <a:lstStyle/>
          <a:p>
            <a:r>
              <a:rPr lang="pt-BR" sz="2800" dirty="0"/>
              <a:t>Os pesquisadores Fangwei Lee e Shuo Zhang desenvolveram o projeto RealTrigger que é um controle acessível e imersivo (REALITEER, 2017).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0978" y="6172199"/>
            <a:ext cx="6172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</a:t>
            </a:r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(REALITEER, 2017)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6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Materiais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capacetes de visualização ou óculos de RV.</a:t>
            </a:r>
          </a:p>
          <a:p>
            <a:r>
              <a:rPr lang="pt-BR" sz="2800" i="1" dirty="0"/>
              <a:t>display </a:t>
            </a:r>
            <a:r>
              <a:rPr lang="pt-BR" sz="2800" dirty="0"/>
              <a:t>por onde a aplicação irá rodar.</a:t>
            </a:r>
          </a:p>
          <a:p>
            <a:r>
              <a:rPr lang="pt-BR" sz="2800" dirty="0"/>
              <a:t>dispositivo de interação.</a:t>
            </a:r>
          </a:p>
          <a:p>
            <a:r>
              <a:rPr lang="pt-BR" sz="2800" dirty="0"/>
              <a:t>aplicação em RV.</a:t>
            </a:r>
          </a:p>
        </p:txBody>
      </p:sp>
    </p:spTree>
    <p:extLst>
      <p:ext uri="{BB962C8B-B14F-4D97-AF65-F5344CB8AC3E}">
        <p14:creationId xmlns:p14="http://schemas.microsoft.com/office/powerpoint/2010/main" val="317818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41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644" y="155643"/>
            <a:ext cx="118482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BLUETOOTH. </a:t>
            </a:r>
            <a:r>
              <a:rPr lang="en-US" i="1" dirty="0">
                <a:solidFill>
                  <a:schemeClr val="tx2"/>
                </a:solidFill>
              </a:rPr>
              <a:t>How It Works</a:t>
            </a:r>
            <a:r>
              <a:rPr lang="en-US" dirty="0">
                <a:solidFill>
                  <a:schemeClr val="tx2"/>
                </a:solidFill>
              </a:rPr>
              <a:t>: Bluetooth is the foundation for transformative wireless connectivity. 2017. </a:t>
            </a:r>
            <a:r>
              <a:rPr lang="en-US" dirty="0" err="1">
                <a:solidFill>
                  <a:schemeClr val="tx2"/>
                </a:solidFill>
              </a:rPr>
              <a:t>Disponível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em</a:t>
            </a:r>
            <a:r>
              <a:rPr lang="en-US" dirty="0">
                <a:solidFill>
                  <a:schemeClr val="tx2"/>
                </a:solidFill>
              </a:rPr>
              <a:t>: &lt;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https://www.bluetooth.com/what-is-bluetooth-technology/how-it-works&gt;. </a:t>
            </a:r>
            <a:r>
              <a:rPr lang="en-US" dirty="0" err="1">
                <a:solidFill>
                  <a:schemeClr val="tx2"/>
                </a:solidFill>
                <a:hlinkClick r:id="rId2"/>
              </a:rPr>
              <a:t>Acesso</a:t>
            </a:r>
            <a:r>
              <a:rPr lang="en-US" dirty="0">
                <a:solidFill>
                  <a:schemeClr val="tx2"/>
                </a:solidFill>
                <a:hlinkClick r:id="rId2"/>
              </a:rPr>
              <a:t> </a:t>
            </a:r>
            <a:r>
              <a:rPr lang="en-US" dirty="0" err="1">
                <a:solidFill>
                  <a:schemeClr val="tx2"/>
                </a:solidFill>
                <a:hlinkClick r:id="rId2"/>
              </a:rPr>
              <a:t>em</a:t>
            </a:r>
            <a:r>
              <a:rPr lang="en-US" dirty="0">
                <a:solidFill>
                  <a:schemeClr val="tx2"/>
                </a:solidFill>
                <a:hlinkClick r:id="rId2"/>
              </a:rPr>
              <a:t>: 16 </a:t>
            </a:r>
            <a:r>
              <a:rPr lang="en-US" dirty="0" err="1">
                <a:solidFill>
                  <a:schemeClr val="tx2"/>
                </a:solidFill>
                <a:hlinkClick r:id="rId2"/>
              </a:rPr>
              <a:t>jan.</a:t>
            </a:r>
            <a:r>
              <a:rPr lang="en-US" dirty="0">
                <a:solidFill>
                  <a:schemeClr val="tx2"/>
                </a:solidFill>
                <a:hlinkClick r:id="rId2"/>
              </a:rPr>
              <a:t> 2017.</a:t>
            </a:r>
          </a:p>
          <a:p>
            <a:endParaRPr lang="pt" dirty="0">
              <a:solidFill>
                <a:schemeClr val="tx2"/>
              </a:solidFill>
            </a:endParaRPr>
          </a:p>
          <a:p>
            <a:r>
              <a:rPr lang="pt-BR" dirty="0">
                <a:solidFill>
                  <a:schemeClr val="tx2"/>
                </a:solidFill>
              </a:rPr>
              <a:t>DIMENSION ENGINEERING. </a:t>
            </a:r>
            <a:r>
              <a:rPr lang="pt-BR" i="1" dirty="0">
                <a:solidFill>
                  <a:schemeClr val="tx2"/>
                </a:solidFill>
              </a:rPr>
              <a:t>A beginner’s guide to accelerometers</a:t>
            </a:r>
            <a:r>
              <a:rPr lang="pt-BR" dirty="0">
                <a:solidFill>
                  <a:schemeClr val="tx2"/>
                </a:solidFill>
              </a:rPr>
              <a:t>. 2016. Disponível em:&lt;https://www.dimensionengineering.com/info/accelerometers&gt;. Acesso em: 06 dez. 2016.</a:t>
            </a:r>
          </a:p>
          <a:p>
            <a:endParaRPr lang="pt" dirty="0">
              <a:solidFill>
                <a:schemeClr val="tx2"/>
              </a:solidFill>
            </a:endParaRPr>
          </a:p>
          <a:p>
            <a:r>
              <a:rPr lang="pt-BR" dirty="0">
                <a:solidFill>
                  <a:schemeClr val="tx2"/>
                </a:solidFill>
              </a:rPr>
              <a:t>DIX, A. et al. </a:t>
            </a:r>
            <a:r>
              <a:rPr lang="pt-BR" i="1" dirty="0">
                <a:solidFill>
                  <a:schemeClr val="tx2"/>
                </a:solidFill>
              </a:rPr>
              <a:t>Human-Computer Interaction</a:t>
            </a:r>
            <a:r>
              <a:rPr lang="pt-BR" dirty="0">
                <a:solidFill>
                  <a:schemeClr val="tx2"/>
                </a:solidFill>
              </a:rPr>
              <a:t>. 2. ed. Upper Saddle River, NJ, USA: Prentice-Hall, Inc., 1998.</a:t>
            </a:r>
          </a:p>
          <a:p>
            <a:endParaRPr lang="pt" dirty="0">
              <a:solidFill>
                <a:schemeClr val="tx2"/>
              </a:solidFill>
            </a:endParaRPr>
          </a:p>
          <a:p>
            <a:r>
              <a:rPr lang="pt-BR" dirty="0">
                <a:solidFill>
                  <a:schemeClr val="tx2"/>
                </a:solidFill>
              </a:rPr>
              <a:t>FORTUNE. </a:t>
            </a:r>
            <a:r>
              <a:rPr lang="pt-BR" i="1" dirty="0">
                <a:solidFill>
                  <a:schemeClr val="tx2"/>
                </a:solidFill>
              </a:rPr>
              <a:t>How Ford goes further with virtual reality</a:t>
            </a:r>
            <a:r>
              <a:rPr lang="pt-BR" dirty="0">
                <a:solidFill>
                  <a:schemeClr val="tx2"/>
                </a:solidFill>
              </a:rPr>
              <a:t>. Disponível em: &lt;</a:t>
            </a:r>
            <a:r>
              <a:rPr lang="pt-BR" dirty="0">
                <a:solidFill>
                  <a:schemeClr val="tx2"/>
                </a:solidFill>
                <a:hlinkClick r:id="rId3"/>
              </a:rPr>
              <a:t>http://fortune.com/2015/09/23/ford-virtual-reality/&gt;. Acesso em: 30 jan. 2017. </a:t>
            </a:r>
          </a:p>
          <a:p>
            <a:endParaRPr lang="pt" dirty="0">
              <a:solidFill>
                <a:schemeClr val="tx2"/>
              </a:solidFill>
            </a:endParaRPr>
          </a:p>
          <a:p>
            <a:r>
              <a:rPr lang="pt-BR" dirty="0">
                <a:solidFill>
                  <a:schemeClr val="tx2"/>
                </a:solidFill>
              </a:rPr>
              <a:t>GOOGLE. </a:t>
            </a:r>
            <a:r>
              <a:rPr lang="pt-BR" i="1" dirty="0">
                <a:solidFill>
                  <a:schemeClr val="tx2"/>
                </a:solidFill>
              </a:rPr>
              <a:t>Cardboard Design Lab</a:t>
            </a:r>
            <a:r>
              <a:rPr lang="pt-BR" dirty="0">
                <a:solidFill>
                  <a:schemeClr val="tx2"/>
                </a:solidFill>
              </a:rPr>
              <a:t>. 2015. Disponível em: &lt;</a:t>
            </a:r>
            <a:r>
              <a:rPr lang="pt-BR" dirty="0">
                <a:solidFill>
                  <a:schemeClr val="tx2"/>
                </a:solidFill>
                <a:hlinkClick r:id="rId4"/>
              </a:rPr>
              <a:t>https://play.google.com/store/apps/details?id=com.google.vr.cardboard.apps.designlab&amp;hl=pt-BR&gt;. Acesso em: 06 dez. 2016.</a:t>
            </a:r>
          </a:p>
          <a:p>
            <a:endParaRPr lang="pt" dirty="0">
              <a:solidFill>
                <a:schemeClr val="tx2"/>
              </a:solidFill>
            </a:endParaRPr>
          </a:p>
          <a:p>
            <a:r>
              <a:rPr lang="pt-BR" dirty="0">
                <a:solidFill>
                  <a:schemeClr val="tx2"/>
                </a:solidFill>
              </a:rPr>
              <a:t>GOOGLE. </a:t>
            </a:r>
            <a:r>
              <a:rPr lang="pt-BR" i="1" dirty="0">
                <a:solidFill>
                  <a:schemeClr val="tx2"/>
                </a:solidFill>
              </a:rPr>
              <a:t>Google Play</a:t>
            </a:r>
            <a:r>
              <a:rPr lang="pt-BR" dirty="0">
                <a:solidFill>
                  <a:schemeClr val="tx2"/>
                </a:solidFill>
              </a:rPr>
              <a:t>. 2017. Disponível em: &lt;</a:t>
            </a:r>
            <a:r>
              <a:rPr lang="pt-BR" dirty="0">
                <a:solidFill>
                  <a:schemeClr val="tx2"/>
                </a:solidFill>
                <a:hlinkClick r:id="rId5"/>
              </a:rPr>
              <a:t>https://play.google.com/store/apps/collection/similar_apps_com.google.samples.apps.cardboarddemo?clp=qgEtCisKJWNvbS5nb29nbGUuc2FtcGxlcy5hcHBzLmNhcmRib2FyZGRlbW8QARgD:S:ANO1ljKw4gA&amp;num=48&gt;. Acesso em: 30 jan. 2017.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857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643" y="145915"/>
            <a:ext cx="1173155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" dirty="0"/>
          </a:p>
          <a:p>
            <a:r>
              <a:rPr lang="pt-BR" dirty="0"/>
              <a:t>GOOGLE. </a:t>
            </a:r>
            <a:r>
              <a:rPr lang="pt-BR" i="1" dirty="0"/>
              <a:t>Google VR</a:t>
            </a:r>
            <a:r>
              <a:rPr lang="pt-BR" dirty="0"/>
              <a:t>. 2017. Disponível em: &lt;</a:t>
            </a:r>
            <a:r>
              <a:rPr lang="pt-BR" dirty="0">
                <a:hlinkClick r:id="rId2"/>
              </a:rPr>
              <a:t>https://vr.google.com/&gt;. Acesso em: 30 jan. 2017. </a:t>
            </a:r>
          </a:p>
          <a:p>
            <a:endParaRPr lang="pt" dirty="0"/>
          </a:p>
          <a:p>
            <a:r>
              <a:rPr lang="pt-BR" dirty="0"/>
              <a:t>GSMARENA. </a:t>
            </a:r>
            <a:r>
              <a:rPr lang="pt-BR" i="1" dirty="0"/>
              <a:t>Motorola Moto X</a:t>
            </a:r>
            <a:r>
              <a:rPr lang="pt-BR" dirty="0"/>
              <a:t>. 2017. Disponível em: &lt;</a:t>
            </a:r>
            <a:r>
              <a:rPr lang="pt-BR" dirty="0">
                <a:hlinkClick r:id="rId3"/>
              </a:rPr>
              <a:t>http://www.gsmarena.com/motorola_moto_x-5601.php&gt;. Acesso em: 15 jan. 2017.</a:t>
            </a:r>
          </a:p>
          <a:p>
            <a:endParaRPr lang="pt" dirty="0"/>
          </a:p>
          <a:p>
            <a:r>
              <a:rPr lang="pt-BR" dirty="0"/>
              <a:t>LEE, V.; SCHEIDER, H.; SCHELL, R. </a:t>
            </a:r>
            <a:r>
              <a:rPr lang="pt-BR" i="1" dirty="0"/>
              <a:t>Aplicações Móveis: Arquitetura, Projeto e Desenvolvimento</a:t>
            </a:r>
            <a:r>
              <a:rPr lang="pt-BR" dirty="0"/>
              <a:t>. São Paulo: Makron Books, 2005.</a:t>
            </a:r>
          </a:p>
          <a:p>
            <a:endParaRPr lang="pt" dirty="0"/>
          </a:p>
          <a:p>
            <a:r>
              <a:rPr lang="pt-BR" dirty="0"/>
              <a:t>MCNAMARA, N.; KIRAKOWSKI, J. Functionality, usability, and user experience: Three areas of concern. </a:t>
            </a:r>
            <a:r>
              <a:rPr lang="pt-BR" i="1" dirty="0"/>
              <a:t>interactions</a:t>
            </a:r>
            <a:r>
              <a:rPr lang="pt-BR" dirty="0"/>
              <a:t>, ACM, New York, NY, USA, v. 13, n. 6, p. 26–28, nov. 2006. ISSN 1072-5520. Disponível em: &lt;</a:t>
            </a:r>
            <a:r>
              <a:rPr lang="pt-BR" dirty="0">
                <a:hlinkClick r:id="rId4"/>
              </a:rPr>
              <a:t>http://doi.acm.org/10.1145/1167948.1167972&gt;.</a:t>
            </a:r>
          </a:p>
          <a:p>
            <a:endParaRPr lang="pt" dirty="0"/>
          </a:p>
          <a:p>
            <a:r>
              <a:rPr lang="en-US" dirty="0"/>
              <a:t>MILGRAM, P. et al. Augmented reality: A class of displays on the reality-</a:t>
            </a:r>
            <a:r>
              <a:rPr lang="en-US" dirty="0" err="1"/>
              <a:t>virtuality</a:t>
            </a:r>
            <a:r>
              <a:rPr lang="en-US" dirty="0"/>
              <a:t> continuum. </a:t>
            </a:r>
            <a:r>
              <a:rPr lang="en-US" i="1" dirty="0" err="1"/>
              <a:t>Telemanipulator</a:t>
            </a:r>
            <a:r>
              <a:rPr lang="en-US" i="1" dirty="0"/>
              <a:t> and Telepresence Technologies</a:t>
            </a:r>
            <a:r>
              <a:rPr lang="en-US" dirty="0"/>
              <a:t>, </a:t>
            </a:r>
            <a:r>
              <a:rPr lang="en-US" dirty="0" err="1"/>
              <a:t>Japão</a:t>
            </a:r>
            <a:r>
              <a:rPr lang="en-US" dirty="0"/>
              <a:t>, v. 2351, 1994.</a:t>
            </a:r>
          </a:p>
          <a:p>
            <a:endParaRPr lang="pt" dirty="0"/>
          </a:p>
          <a:p>
            <a:r>
              <a:rPr lang="pt-BR" dirty="0"/>
              <a:t>MINITAB. </a:t>
            </a:r>
            <a:r>
              <a:rPr lang="pt-BR" i="1" dirty="0"/>
              <a:t>O que é ANOVA</a:t>
            </a:r>
            <a:r>
              <a:rPr lang="pt-BR" dirty="0"/>
              <a:t>. 2017. Disponível em: &lt;</a:t>
            </a:r>
            <a:r>
              <a:rPr lang="pt-BR" dirty="0">
                <a:hlinkClick r:id="rId5"/>
              </a:rPr>
              <a:t>http://support.minitab.com/pt-br/minitab/17/topic-library/modeling-statistics/anova/basics/what-is-anova/&gt;. Acesso em: 18 jan. 2017.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82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553" y="214008"/>
            <a:ext cx="118093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" dirty="0"/>
          </a:p>
          <a:p>
            <a:r>
              <a:rPr lang="pt-BR" dirty="0"/>
              <a:t>OCULUS. </a:t>
            </a:r>
            <a:r>
              <a:rPr lang="pt-BR" i="1" dirty="0"/>
              <a:t>Made by Oculus</a:t>
            </a:r>
            <a:r>
              <a:rPr lang="pt-BR" dirty="0"/>
              <a:t>. Disponível em: &lt;</a:t>
            </a:r>
            <a:r>
              <a:rPr lang="pt-BR" dirty="0">
                <a:hlinkClick r:id="rId2"/>
              </a:rPr>
              <a:t>https://www.oculus.com/experiences/rift/&gt;. Acesso em: 30 jan. 2017. </a:t>
            </a:r>
          </a:p>
          <a:p>
            <a:endParaRPr lang="pt" dirty="0"/>
          </a:p>
          <a:p>
            <a:r>
              <a:rPr lang="pt-BR" dirty="0"/>
              <a:t>OCULUS. </a:t>
            </a:r>
            <a:r>
              <a:rPr lang="pt-BR" i="1" dirty="0"/>
              <a:t>The magic of presence</a:t>
            </a:r>
            <a:r>
              <a:rPr lang="pt-BR" dirty="0"/>
              <a:t>. Disponível em: &lt;</a:t>
            </a:r>
            <a:r>
              <a:rPr lang="pt-BR" dirty="0">
                <a:hlinkClick r:id="rId3"/>
              </a:rPr>
              <a:t>https://www3.oculus.com/en-us/rift/&gt;. Acesso em: 30 jan. 2017. </a:t>
            </a:r>
          </a:p>
          <a:p>
            <a:endParaRPr lang="pt" dirty="0"/>
          </a:p>
          <a:p>
            <a:r>
              <a:rPr lang="pt-BR" dirty="0"/>
              <a:t>REALITEER. </a:t>
            </a:r>
            <a:r>
              <a:rPr lang="pt-BR" i="1" dirty="0"/>
              <a:t>Portfolio</a:t>
            </a:r>
            <a:r>
              <a:rPr lang="pt-BR" dirty="0"/>
              <a:t>. 2017. Disponível em: &lt;</a:t>
            </a:r>
            <a:r>
              <a:rPr lang="pt-BR" dirty="0">
                <a:hlinkClick r:id="rId4"/>
              </a:rPr>
              <a:t>http://www.realiteer.com/portfolio/&gt;. Acesso em: 16 jan. 2017.</a:t>
            </a:r>
          </a:p>
          <a:p>
            <a:endParaRPr lang="pt" dirty="0"/>
          </a:p>
          <a:p>
            <a:r>
              <a:rPr lang="pt-BR" dirty="0"/>
              <a:t>SAMSUNG. </a:t>
            </a:r>
            <a:r>
              <a:rPr lang="pt-BR" i="1" dirty="0"/>
              <a:t>Novo Gear VR</a:t>
            </a:r>
            <a:r>
              <a:rPr lang="pt-BR" dirty="0"/>
              <a:t>. Disponível em: &lt;</a:t>
            </a:r>
            <a:r>
              <a:rPr lang="pt-BR" dirty="0">
                <a:hlinkClick r:id="rId5"/>
              </a:rPr>
              <a:t>http://www.samsung.com/br/consumer/mobile-devices/wearables/gear/SM-R323NBKAZTO?cid=br_ppc_google_cad13*shop-acs5005*001_20170127_sm-r323nbkazto&gt;. Acesso em: 30 jan. 2017. </a:t>
            </a:r>
          </a:p>
          <a:p>
            <a:endParaRPr lang="pt" dirty="0"/>
          </a:p>
          <a:p>
            <a:r>
              <a:rPr lang="en-US" dirty="0"/>
              <a:t>SYSTEMS, D. I. </a:t>
            </a:r>
            <a:r>
              <a:rPr lang="en-US" i="1" dirty="0"/>
              <a:t>Designing Interactive Systems</a:t>
            </a:r>
            <a:r>
              <a:rPr lang="en-US" dirty="0"/>
              <a:t>: A comprehensive guide to </a:t>
            </a:r>
            <a:r>
              <a:rPr lang="en-US" dirty="0" err="1"/>
              <a:t>hci</a:t>
            </a:r>
            <a:r>
              <a:rPr lang="en-US" dirty="0"/>
              <a:t>, </a:t>
            </a:r>
            <a:r>
              <a:rPr lang="en-US" dirty="0" err="1"/>
              <a:t>ux</a:t>
            </a:r>
            <a:r>
              <a:rPr lang="en-US" dirty="0"/>
              <a:t> and interaction design. United Kingdom: Pearson Education Limited, 2014.</a:t>
            </a:r>
          </a:p>
          <a:p>
            <a:endParaRPr lang="pt" dirty="0"/>
          </a:p>
          <a:p>
            <a:r>
              <a:rPr lang="pt-BR" dirty="0"/>
              <a:t>TORI, R.; KIRNER, C. Fundamentos de realidade virtual. In: . </a:t>
            </a:r>
            <a:r>
              <a:rPr lang="pt-BR" i="1" dirty="0"/>
              <a:t>Fundamentos e</a:t>
            </a:r>
          </a:p>
          <a:p>
            <a:r>
              <a:rPr lang="pt-BR" i="1" dirty="0"/>
              <a:t>Tecnologia de Realidade Virtual e Aumentada</a:t>
            </a:r>
            <a:r>
              <a:rPr lang="pt-BR" dirty="0"/>
              <a:t>. 7. ed. Belém: Editora SBC - Sociedade Brasileira de Computação, 2006. p. 2–21.</a:t>
            </a:r>
          </a:p>
          <a:p>
            <a:endParaRPr lang="pt-BR" dirty="0"/>
          </a:p>
          <a:p>
            <a:r>
              <a:rPr lang="pt-BR" dirty="0"/>
              <a:t>UNITY. </a:t>
            </a:r>
            <a:r>
              <a:rPr lang="pt-BR" i="1" dirty="0"/>
              <a:t>O software líder global da indústria de jogos</a:t>
            </a:r>
            <a:r>
              <a:rPr lang="pt-BR" dirty="0"/>
              <a:t>. 2016. Disponível em: &lt;</a:t>
            </a:r>
            <a:r>
              <a:rPr lang="pt-BR" dirty="0">
                <a:hlinkClick r:id="rId6"/>
              </a:rPr>
              <a:t>https://unity3d.com/pt/public-relations&gt;. Acesso em: 06 dez. 2016.</a:t>
            </a:r>
          </a:p>
          <a:p>
            <a:endParaRPr lang="pt-BR" dirty="0"/>
          </a:p>
          <a:p>
            <a:endParaRPr lang="pt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854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Capacetes</a:t>
            </a:r>
            <a:r>
              <a:rPr lang="en-US" dirty="0"/>
              <a:t> de </a:t>
            </a:r>
            <a:r>
              <a:rPr lang="en-US" dirty="0" err="1"/>
              <a:t>visualização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4" y="2499925"/>
            <a:ext cx="4156656" cy="28885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47" y="1962464"/>
            <a:ext cx="4002993" cy="3425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59" y="1750172"/>
            <a:ext cx="3120784" cy="48526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76" y="6596390"/>
            <a:ext cx="421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(GOOGLE, 2017c)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63408" y="6596390"/>
            <a:ext cx="421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(SAMSUNG, 2017)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67259" y="6602866"/>
            <a:ext cx="3120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Fonte: (OCULUS, 2017b)</a:t>
            </a:r>
          </a:p>
        </p:txBody>
      </p:sp>
    </p:spTree>
    <p:extLst>
      <p:ext uri="{BB962C8B-B14F-4D97-AF65-F5344CB8AC3E}">
        <p14:creationId xmlns:p14="http://schemas.microsoft.com/office/powerpoint/2010/main" val="380218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Console de RV </a:t>
            </a:r>
          </a:p>
          <a:p>
            <a:r>
              <a:rPr lang="pt-BR" sz="2800" i="1" dirty="0"/>
              <a:t>Smartphones</a:t>
            </a:r>
          </a:p>
        </p:txBody>
      </p:sp>
    </p:spTree>
    <p:extLst>
      <p:ext uri="{BB962C8B-B14F-4D97-AF65-F5344CB8AC3E}">
        <p14:creationId xmlns:p14="http://schemas.microsoft.com/office/powerpoint/2010/main" val="40069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Direction_16x9.potx" id="{FE35DD5A-B687-4161-B4D9-35484B75A379}" vid="{5DB76398-B2EF-4269-B3B2-C0E4C29F3554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567D146-4D1C-466E-9A63-FAD8863F0C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0</TotalTime>
  <Words>3021</Words>
  <Application>Microsoft Office PowerPoint</Application>
  <PresentationFormat>Widescreen</PresentationFormat>
  <Paragraphs>307</Paragraphs>
  <Slides>73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Arial</vt:lpstr>
      <vt:lpstr>Book Antiqua</vt:lpstr>
      <vt:lpstr>Wingdings</vt:lpstr>
      <vt:lpstr>Sales Direction 16X9</vt:lpstr>
      <vt:lpstr>EXPLORANDO CONTROLES DE INTERAÇÃO EM APLICAÇÃO DE RV PARA DISPOSITIVOS MÓVEIS</vt:lpstr>
      <vt:lpstr>Introdução</vt:lpstr>
      <vt:lpstr>Realidade Virtual</vt:lpstr>
      <vt:lpstr>Jogos</vt:lpstr>
      <vt:lpstr>Indústria</vt:lpstr>
      <vt:lpstr>Educação</vt:lpstr>
      <vt:lpstr>Materiais necessários</vt:lpstr>
      <vt:lpstr>Capacetes de visualização</vt:lpstr>
      <vt:lpstr>Display</vt:lpstr>
      <vt:lpstr>Dispositivo de interação</vt:lpstr>
      <vt:lpstr>Motivação</vt:lpstr>
      <vt:lpstr>Motivação</vt:lpstr>
      <vt:lpstr>Objetivos</vt:lpstr>
      <vt:lpstr>Objetivo Geral</vt:lpstr>
      <vt:lpstr>Objetivos Específicos</vt:lpstr>
      <vt:lpstr>Fundamentação Teórica</vt:lpstr>
      <vt:lpstr>Realidade Virtual</vt:lpstr>
      <vt:lpstr>Realidade Virtual</vt:lpstr>
      <vt:lpstr>Mixed Reality (MR)</vt:lpstr>
      <vt:lpstr>Estereoscopia</vt:lpstr>
      <vt:lpstr>Navegação</vt:lpstr>
      <vt:lpstr>Fatores Fisiológicos – Motion Sickness</vt:lpstr>
      <vt:lpstr>Facilitadores do Motion Sickness</vt:lpstr>
      <vt:lpstr>Guia de Boas Práticas</vt:lpstr>
      <vt:lpstr>Guia de Boas Práticas</vt:lpstr>
      <vt:lpstr>Guia de Boas Práticas</vt:lpstr>
      <vt:lpstr>Dispositivos de Controle de Interação Homem/Máquina</vt:lpstr>
      <vt:lpstr>Homem e Máquina</vt:lpstr>
      <vt:lpstr>Controle de Interação</vt:lpstr>
      <vt:lpstr>Controle de Interação</vt:lpstr>
      <vt:lpstr>Computação Móvel</vt:lpstr>
      <vt:lpstr>Computação móvel</vt:lpstr>
      <vt:lpstr>Acelerômetro e Giroscópio</vt:lpstr>
      <vt:lpstr>Acelerômetro e Giroscópio</vt:lpstr>
      <vt:lpstr>Desenvolvimento do Trabalho</vt:lpstr>
      <vt:lpstr>Controles</vt:lpstr>
      <vt:lpstr>Google Cardboard 2.0</vt:lpstr>
      <vt:lpstr>Controle via Cabo</vt:lpstr>
      <vt:lpstr>Controle Bluetooth</vt:lpstr>
      <vt:lpstr>Ferramentas de Desenvolvimento</vt:lpstr>
      <vt:lpstr>Unity</vt:lpstr>
      <vt:lpstr>Capacetes de Visualização</vt:lpstr>
      <vt:lpstr>Dispositivo Móvel</vt:lpstr>
      <vt:lpstr>Aplicação Vença o Mosquito</vt:lpstr>
      <vt:lpstr>Descrição da Aplicação</vt:lpstr>
      <vt:lpstr>Ações</vt:lpstr>
      <vt:lpstr>Aplicação</vt:lpstr>
      <vt:lpstr>Análise dos Controles</vt:lpstr>
      <vt:lpstr>Funcionalidade, Experiência e Usabilidade</vt:lpstr>
      <vt:lpstr>Funcionalidade</vt:lpstr>
      <vt:lpstr>Funcionalidade</vt:lpstr>
      <vt:lpstr>Funcionalidade – Resultados</vt:lpstr>
      <vt:lpstr>Usabilidade</vt:lpstr>
      <vt:lpstr>Usabilidade</vt:lpstr>
      <vt:lpstr>Usabilidade</vt:lpstr>
      <vt:lpstr>Usabilidade - ASQ</vt:lpstr>
      <vt:lpstr>Usabilidade - PSSUQ</vt:lpstr>
      <vt:lpstr>Usabilidade - ANOVA</vt:lpstr>
      <vt:lpstr>Experiência</vt:lpstr>
      <vt:lpstr>Experiência</vt:lpstr>
      <vt:lpstr>Considerações Finais</vt:lpstr>
      <vt:lpstr>Considerações Finais</vt:lpstr>
      <vt:lpstr>Considerações Finais</vt:lpstr>
      <vt:lpstr>Considerações Finais</vt:lpstr>
      <vt:lpstr>Considerações Finais</vt:lpstr>
      <vt:lpstr>Considerações Finais</vt:lpstr>
      <vt:lpstr>Considerações Finais</vt:lpstr>
      <vt:lpstr>Trabalhos Futuros</vt:lpstr>
      <vt:lpstr>Integração Realiteer e Joystick</vt:lpstr>
      <vt:lpstr>Referências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2017-01-23T17:37:56Z</dcterms:created>
  <dcterms:modified xsi:type="dcterms:W3CDTF">2017-02-05T20:30:13Z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TC034313749991</vt:lpwstr>
  </property>
</Properties>
</file>